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76" r:id="rId2"/>
    <p:sldId id="275" r:id="rId3"/>
    <p:sldId id="258" r:id="rId4"/>
    <p:sldId id="262" r:id="rId5"/>
    <p:sldId id="273" r:id="rId6"/>
    <p:sldId id="274" r:id="rId7"/>
    <p:sldId id="271" r:id="rId8"/>
    <p:sldId id="269" r:id="rId9"/>
    <p:sldId id="270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150"/>
  </p:normalViewPr>
  <p:slideViewPr>
    <p:cSldViewPr snapToGrid="0">
      <p:cViewPr varScale="1">
        <p:scale>
          <a:sx n="98" d="100"/>
          <a:sy n="98" d="100"/>
        </p:scale>
        <p:origin x="21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A4313-35C1-B04F-BE6F-3E47BCC71940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BC75A-878D-3D41-8EBB-07CC07E66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8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2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8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7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3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0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6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6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Saturday, December 7, 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4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Saturday, December 7,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BE99D-715F-9F9D-8F3A-6343F6B4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F01795-D7C6-1F8E-9D86-0BAE9C4DB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BCCE382-B3F3-F237-3911-8473FE92E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5148A8-D795-7F48-8A3B-E6A338F32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49D7E8-792B-B2A2-B1A6-8D3477FB1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rry image of a colorful background&#10;&#10;Description automatically generated" hidden="1">
            <a:extLst>
              <a:ext uri="{FF2B5EF4-FFF2-40B4-BE49-F238E27FC236}">
                <a16:creationId xmlns:a16="http://schemas.microsoft.com/office/drawing/2014/main" id="{857781B8-7064-5903-566B-101106C040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9015" b="67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1" name="Picture 40" descr="A screenshot of a web page&#10;&#10;Description automatically generated">
            <a:extLst>
              <a:ext uri="{FF2B5EF4-FFF2-40B4-BE49-F238E27FC236}">
                <a16:creationId xmlns:a16="http://schemas.microsoft.com/office/drawing/2014/main" id="{7A16C617-DD52-B4DD-F91A-9279B74DA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888515" y="-5426174"/>
            <a:ext cx="3821132" cy="269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0" descr="Screens screenshot of a social media account&#10;&#10;Description automatically generated">
            <a:extLst>
              <a:ext uri="{FF2B5EF4-FFF2-40B4-BE49-F238E27FC236}">
                <a16:creationId xmlns:a16="http://schemas.microsoft.com/office/drawing/2014/main" id="{E1F6FB01-B240-C7E4-C7FC-577BC37AB0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15042928" y="2187501"/>
            <a:ext cx="1219499" cy="2735551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48B2D44-A2D7-D835-359C-1EEC5B9472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0" y="2748967"/>
            <a:ext cx="3398314" cy="2476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7" name="Round Diagonal Corner of Rectangle 16">
            <a:extLst>
              <a:ext uri="{FF2B5EF4-FFF2-40B4-BE49-F238E27FC236}">
                <a16:creationId xmlns:a16="http://schemas.microsoft.com/office/drawing/2014/main" id="{90FD4354-8CEA-013F-4F90-307DE5468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5933"/>
            <a:ext cx="7940782" cy="6857990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KUMA">
            <a:extLst>
              <a:ext uri="{FF2B5EF4-FFF2-40B4-BE49-F238E27FC236}">
                <a16:creationId xmlns:a16="http://schemas.microsoft.com/office/drawing/2014/main" id="{B8D6B46A-C71F-CCF5-20EC-D87E1B457A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-6095" y="415750"/>
            <a:ext cx="7940781" cy="17540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ADVANCED WEB DEVELOPMENT</a:t>
            </a:r>
            <a:br>
              <a:rPr lang="en-US" sz="3200" dirty="0"/>
            </a:br>
            <a:r>
              <a:rPr lang="en-US" sz="3200" dirty="0"/>
              <a:t>SOCIAL MEDIA WEBSITE - KUMA</a:t>
            </a:r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C33D2FEE-A3F9-D2CD-5C36-FBC2F0A1FB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3" y="3023305"/>
            <a:ext cx="7940781" cy="2265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</a:pPr>
            <a:r>
              <a:rPr lang="en-US" sz="1800" dirty="0"/>
              <a:t>DANA KHAING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SUPERVISED BY LLIA NOURETDINOV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DEPARTMENT OF COMPUTER SCIENCE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ROYAL HOLLOWAY, UNIVERSITY OF LONDON</a:t>
            </a:r>
          </a:p>
        </p:txBody>
      </p:sp>
      <p:pic>
        <p:nvPicPr>
          <p:cNvPr id="54" name="Picture 53" descr="A screenshot of a computer&#10;&#10;Description automatically generated">
            <a:extLst>
              <a:ext uri="{FF2B5EF4-FFF2-40B4-BE49-F238E27FC236}">
                <a16:creationId xmlns:a16="http://schemas.microsoft.com/office/drawing/2014/main" id="{64B9264C-953A-4C92-11A2-978C813647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8271691" y="8182285"/>
            <a:ext cx="4128519" cy="29126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9033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E4B3C-3497-2E18-BB25-50E297CD0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485DBD-7B60-B3E2-5CCE-B025D475A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A2C5D3BA-1D3C-488B-AADB-C025C01C8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C8028E-10A4-F305-2E4E-FD034A572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87BA-2877-38AC-4DC9-A382BED12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CB92B-16B8-D5B1-EFF5-FA61390AF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A50D5F-0CAF-36D7-E390-AB08A5994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61F76C-2A72-935A-6DF8-4949326C8390}"/>
              </a:ext>
            </a:extLst>
          </p:cNvPr>
          <p:cNvSpPr txBox="1"/>
          <p:nvPr/>
        </p:nvSpPr>
        <p:spPr>
          <a:xfrm>
            <a:off x="761634" y="1275755"/>
            <a:ext cx="770275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Progress So Far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UI Completion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Finalized a responsive and mobile-friendly UI.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Designed and implemented intuitive components.</a:t>
            </a:r>
          </a:p>
          <a:p>
            <a:pPr lvl="1"/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User Authentication and Profile Management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Implemented secure auth using Clerk.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Database Integration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Created and optimized database tables using Prisma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Successfully synced user data from Clerk to MySQL.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Feature Development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Developed follow request, request accept or reject, and block features.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Used useOptimistic for faster user action handling.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/>
              <a:t>Syncing the results of the user action to the database.</a:t>
            </a:r>
          </a:p>
        </p:txBody>
      </p:sp>
      <p:pic>
        <p:nvPicPr>
          <p:cNvPr id="11" name="Picture 10" descr="A clipboard with check marks&#10;&#10;Description automatically generated">
            <a:extLst>
              <a:ext uri="{FF2B5EF4-FFF2-40B4-BE49-F238E27FC236}">
                <a16:creationId xmlns:a16="http://schemas.microsoft.com/office/drawing/2014/main" id="{C86EA19B-1BA0-962E-F071-0B72AC66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582" y="1275755"/>
            <a:ext cx="2726784" cy="2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F60A19-160F-8658-29DC-A9203D5A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441E5D-4E64-F1E2-0B64-50F363786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913723E2-A336-E80B-757F-354DE25A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05E39-78FF-12E0-4A26-3F1670E31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497639-FFC8-66D7-80FC-6F880A89D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AFFCFA-9512-A6C7-026C-87BD4E84B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989A8-2F1E-B037-D407-5A3231263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FDC13D-1DA7-FBDA-ACEC-25492671F8FB}"/>
              </a:ext>
            </a:extLst>
          </p:cNvPr>
          <p:cNvSpPr txBox="1"/>
          <p:nvPr/>
        </p:nvSpPr>
        <p:spPr>
          <a:xfrm>
            <a:off x="741353" y="1234238"/>
            <a:ext cx="8941871" cy="1896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Future Planning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Enhancing security to prevent vulnerabilities: input validation and sanitization.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Further optimizing database queries: Using indexes and optimizing joins.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Adding more interactive features: Real-time notifications, group feature and messaging.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Focus on Performance and User Experience.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4054F-7FBF-DA04-5694-F779E02DBDE7}"/>
              </a:ext>
            </a:extLst>
          </p:cNvPr>
          <p:cNvSpPr txBox="1"/>
          <p:nvPr/>
        </p:nvSpPr>
        <p:spPr>
          <a:xfrm>
            <a:off x="741353" y="3721800"/>
            <a:ext cx="9525365" cy="1896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i="0" dirty="0">
                <a:effectLst/>
                <a:cs typeface="Arial" panose="020B0604020202020204" pitchFamily="34" charset="0"/>
              </a:rPr>
              <a:t>Summary</a:t>
            </a:r>
            <a:endParaRPr lang="en-GB" sz="1600" b="1" dirty="0"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cs typeface="Arial" panose="020B0604020202020204" pitchFamily="34" charset="0"/>
              </a:rPr>
              <a:t>KUMA,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social media platform designed for secure, scalable, and interactive user experiences.</a:t>
            </a:r>
            <a:endParaRPr lang="en-GB" sz="1600" b="0" i="0" dirty="0">
              <a:effectLst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cs typeface="Arial" panose="020B0604020202020204" pitchFamily="34" charset="0"/>
              </a:rPr>
              <a:t>Responsive UI.</a:t>
            </a:r>
            <a:endParaRPr lang="en-GB" sz="1600" b="0" i="0" dirty="0">
              <a:effectLst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cs typeface="Arial" panose="020B0604020202020204" pitchFamily="34" charset="0"/>
              </a:rPr>
              <a:t>Real-time user action features </a:t>
            </a:r>
            <a:r>
              <a:rPr lang="en-GB" sz="1600" dirty="0">
                <a:cs typeface="Arial" panose="020B0604020202020204" pitchFamily="34" charset="0"/>
              </a:rPr>
              <a:t>with secure user authentication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cs typeface="Arial" panose="020B0604020202020204" pitchFamily="34" charset="0"/>
              </a:rPr>
              <a:t>F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ocus on performance and security for growing user engagement.</a:t>
            </a:r>
          </a:p>
        </p:txBody>
      </p:sp>
      <p:pic>
        <p:nvPicPr>
          <p:cNvPr id="11" name="Picture 10" descr="A cartoon of a cat&#10;&#10;Description automatically generated">
            <a:extLst>
              <a:ext uri="{FF2B5EF4-FFF2-40B4-BE49-F238E27FC236}">
                <a16:creationId xmlns:a16="http://schemas.microsoft.com/office/drawing/2014/main" id="{48172CA5-DFC8-15BC-EBE8-A3CF0F70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70" y="1266818"/>
            <a:ext cx="1944360" cy="194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9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08627-1558-A2EB-0DF4-C3301C89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184480-EFB1-EAD8-7723-8587F981D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5B6104D-27A1-1352-9892-175116B28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54CF5A-A32E-B5B7-E41B-2A0CE157D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590D3-6C9A-86EF-155A-1C6DA4E0E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blurry image of a colorful background&#10;&#10;Description automatically generated" hidden="1">
            <a:extLst>
              <a:ext uri="{FF2B5EF4-FFF2-40B4-BE49-F238E27FC236}">
                <a16:creationId xmlns:a16="http://schemas.microsoft.com/office/drawing/2014/main" id="{8491B59C-9F4F-5B50-3151-30C0D1486A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9015" b="67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1" name="Picture 40" descr="A screenshot of a web page&#10;&#10;Description automatically generated">
            <a:extLst>
              <a:ext uri="{FF2B5EF4-FFF2-40B4-BE49-F238E27FC236}">
                <a16:creationId xmlns:a16="http://schemas.microsoft.com/office/drawing/2014/main" id="{B68BFE22-9D99-17DF-3E32-61213F7BB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888515" y="89556"/>
            <a:ext cx="3821132" cy="269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0" descr="Screens screenshot of a social media account&#10;&#10;Description automatically generated">
            <a:extLst>
              <a:ext uri="{FF2B5EF4-FFF2-40B4-BE49-F238E27FC236}">
                <a16:creationId xmlns:a16="http://schemas.microsoft.com/office/drawing/2014/main" id="{C06F634B-8B5B-3244-BF36-375BEFABDC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10978928" y="2187501"/>
            <a:ext cx="1219499" cy="2735551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CE3450-8DC0-2C9A-1AF5-F776F7E9AC7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504925" y="2748967"/>
            <a:ext cx="3398314" cy="24765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7" name="Round Diagonal Corner of Rectangle 16">
            <a:extLst>
              <a:ext uri="{FF2B5EF4-FFF2-40B4-BE49-F238E27FC236}">
                <a16:creationId xmlns:a16="http://schemas.microsoft.com/office/drawing/2014/main" id="{EA77657F-BFE3-0044-83BA-A04B99B5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5933"/>
            <a:ext cx="7940782" cy="6857990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KUMA">
            <a:extLst>
              <a:ext uri="{FF2B5EF4-FFF2-40B4-BE49-F238E27FC236}">
                <a16:creationId xmlns:a16="http://schemas.microsoft.com/office/drawing/2014/main" id="{F86DC9A7-A5D4-1F33-5EC8-4547E4C5C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-6095" y="415750"/>
            <a:ext cx="7940781" cy="17540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ADVANCED WEB DEVELOPMENT</a:t>
            </a:r>
            <a:br>
              <a:rPr lang="en-US" sz="3200" dirty="0"/>
            </a:br>
            <a:r>
              <a:rPr lang="en-US" sz="3200" dirty="0"/>
              <a:t>SOCIAL MEDIA WEBSITE - KUMA</a:t>
            </a:r>
          </a:p>
        </p:txBody>
      </p:sp>
      <p:sp>
        <p:nvSpPr>
          <p:cNvPr id="3" name="Name">
            <a:extLst>
              <a:ext uri="{FF2B5EF4-FFF2-40B4-BE49-F238E27FC236}">
                <a16:creationId xmlns:a16="http://schemas.microsoft.com/office/drawing/2014/main" id="{3D972DFA-E046-B783-533C-E19A193E9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3" y="3023305"/>
            <a:ext cx="7940781" cy="22658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</a:pPr>
            <a:r>
              <a:rPr lang="en-US" sz="1800" dirty="0"/>
              <a:t>DANA KHAING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SUPERVISED BY LLIA NOURETDINOV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DEPARTMENT OF COMPUTER SCIENCE</a:t>
            </a:r>
          </a:p>
          <a:p>
            <a:pPr>
              <a:lnSpc>
                <a:spcPts val="2800"/>
              </a:lnSpc>
            </a:pPr>
            <a:r>
              <a:rPr lang="en-US" sz="1800" dirty="0"/>
              <a:t>ROYAL HOLLOWAY, UNIVERSITY OF LONDON</a:t>
            </a:r>
          </a:p>
        </p:txBody>
      </p:sp>
      <p:pic>
        <p:nvPicPr>
          <p:cNvPr id="54" name="Picture 53" descr="A screenshot of a computer&#10;&#10;Description automatically generated">
            <a:extLst>
              <a:ext uri="{FF2B5EF4-FFF2-40B4-BE49-F238E27FC236}">
                <a16:creationId xmlns:a16="http://schemas.microsoft.com/office/drawing/2014/main" id="{D641F449-6DF0-AED0-6C33-1EFE5836F4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8271691" y="5184729"/>
            <a:ext cx="4128519" cy="291264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9473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C2E786E4-A5E8-4249-B185-D4A082278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756A0-7714-494C-B70D-3EA1A230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B8294-5DA8-4320-95C0-2E49564FD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D57D7-3283-4111-8331-20D63B7CB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F369D5-F994-4512-9823-1596D8F3A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B1F0B8-4EFF-BCE4-A082-2EF5E04B9312}"/>
              </a:ext>
            </a:extLst>
          </p:cNvPr>
          <p:cNvSpPr txBox="1"/>
          <p:nvPr/>
        </p:nvSpPr>
        <p:spPr>
          <a:xfrm>
            <a:off x="754429" y="834699"/>
            <a:ext cx="70775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is KUMA?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Scalable and secure social media platform.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Focus on user interaction, real-time content sharing.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Aim for engaging community for knowledge-sharing and discussion.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95C67-60D5-9151-D931-681F7A7925BB}"/>
              </a:ext>
            </a:extLst>
          </p:cNvPr>
          <p:cNvSpPr txBox="1"/>
          <p:nvPr/>
        </p:nvSpPr>
        <p:spPr>
          <a:xfrm>
            <a:off x="744717" y="2726134"/>
            <a:ext cx="7593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Why KUMA Matters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Increasing influence of social media on community and interaction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Growing demand for secure, user-friendly platforms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Scalable Solution: scale seamlessly without compromising performance.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BA3C0A-97CD-97DD-A7C8-7DF30E2A5A78}"/>
              </a:ext>
            </a:extLst>
          </p:cNvPr>
          <p:cNvSpPr txBox="1"/>
          <p:nvPr/>
        </p:nvSpPr>
        <p:spPr>
          <a:xfrm>
            <a:off x="745002" y="4625971"/>
            <a:ext cx="83679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Make KUMA Different?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Faster Performance: optimized framework for superior speed and responsiveness.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User-centric design: seamless interaction with intuitive UI/UX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Enhanced security and data privacy.</a:t>
            </a:r>
          </a:p>
        </p:txBody>
      </p:sp>
      <p:pic>
        <p:nvPicPr>
          <p:cNvPr id="5" name="Picture 4" descr="A cartoon character sitting in a chair with a computer&#10;&#10;Description automatically generated">
            <a:extLst>
              <a:ext uri="{FF2B5EF4-FFF2-40B4-BE49-F238E27FC236}">
                <a16:creationId xmlns:a16="http://schemas.microsoft.com/office/drawing/2014/main" id="{00051F04-EBD0-20D8-7BCC-334D7864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89" y="2581643"/>
            <a:ext cx="3479161" cy="3479161"/>
          </a:xfrm>
          <a:prstGeom prst="rect">
            <a:avLst/>
          </a:prstGeom>
        </p:spPr>
      </p:pic>
      <p:pic>
        <p:nvPicPr>
          <p:cNvPr id="7" name="Picture 6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4A4FEC00-8FEF-7F27-13FB-A8BAFF652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54058" flipH="1">
            <a:off x="9216993" y="1500680"/>
            <a:ext cx="1870310" cy="19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DB1CB-F117-FF6E-CAA4-2A0768CC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4AD135-7D93-5F17-F58F-7246ADFE6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86A3F7F9-2219-0322-189E-F76102891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F0B-B0D8-A943-E4FF-53C83728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BE6C63-D876-0927-6540-3180B1D27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91726F-8988-1CC5-E6F3-B8865D2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758815-AD13-9EBA-CFCD-EDEDB5AFF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1C707E-3768-D572-45EF-B9C75733A248}"/>
              </a:ext>
            </a:extLst>
          </p:cNvPr>
          <p:cNvSpPr txBox="1"/>
          <p:nvPr/>
        </p:nvSpPr>
        <p:spPr>
          <a:xfrm>
            <a:off x="763953" y="864705"/>
            <a:ext cx="47195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Key challenges Addresses by KUMA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Optimizing performance under heavy traffic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Ensuring robust security protocols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Seamless integration of user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10492-E78E-3696-F47D-7067209903CB}"/>
              </a:ext>
            </a:extLst>
          </p:cNvPr>
          <p:cNvSpPr txBox="1"/>
          <p:nvPr/>
        </p:nvSpPr>
        <p:spPr>
          <a:xfrm>
            <a:off x="753590" y="2670550"/>
            <a:ext cx="11343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Technologies Used so far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Next.js: Server-side rendering (SSR) and static site generation (SSG) for fast loading and SEO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Prisma: Database management and type-safe queries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MySQL: Relational 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Clerk: User authentication and management and real-time synchronization of user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18643-AB33-EE44-BEFD-E70C6657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24" y="893067"/>
            <a:ext cx="4988835" cy="1996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E46AA-1EB8-7473-9DCA-8988BECE494A}"/>
              </a:ext>
            </a:extLst>
          </p:cNvPr>
          <p:cNvSpPr txBox="1"/>
          <p:nvPr/>
        </p:nvSpPr>
        <p:spPr>
          <a:xfrm>
            <a:off x="759757" y="4641494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presentation will cover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Key concepts and technical highlights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Development progress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Forthcoming plan</a:t>
            </a:r>
          </a:p>
        </p:txBody>
      </p:sp>
    </p:spTree>
    <p:extLst>
      <p:ext uri="{BB962C8B-B14F-4D97-AF65-F5344CB8AC3E}">
        <p14:creationId xmlns:p14="http://schemas.microsoft.com/office/powerpoint/2010/main" val="332305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37388-94BE-0505-2804-5C960D03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64531-8A43-B64D-1347-45A6E68C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B081CD59-546C-2B10-F36C-9FE1F6F26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EAF34-F1F8-8DB1-60DC-9C87D3F2E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3348B-9CA7-0DCB-01FA-38B6C9407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681D96-2CDC-C259-ABC1-32080923D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050E55-D884-BD0C-AA98-65202B1B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B5B9DE-751B-4FA4-2E83-D5C239ECA602}"/>
              </a:ext>
            </a:extLst>
          </p:cNvPr>
          <p:cNvSpPr txBox="1"/>
          <p:nvPr/>
        </p:nvSpPr>
        <p:spPr>
          <a:xfrm>
            <a:off x="756908" y="3141845"/>
            <a:ext cx="8606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2. Visual Elements</a:t>
            </a:r>
          </a:p>
          <a:p>
            <a:endParaRPr lang="en-GB" sz="1600" b="1" i="0" dirty="0">
              <a:effectLst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dirty="0"/>
              <a:t>Branding : Simple, modern design enhancing user engagement.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dirty="0"/>
              <a:t>Colour Scheme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vibrant and modern feel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while ensuring clarity and ease of use.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b="0" i="0" dirty="0">
                <a:effectLst/>
              </a:rPr>
              <a:t>Icons and Graphics: Clear</a:t>
            </a:r>
            <a:r>
              <a:rPr lang="en-GB" sz="1600" dirty="0"/>
              <a:t>, visually appealing icons for user action.</a:t>
            </a:r>
            <a:endParaRPr lang="en-GB" sz="1600" b="0" i="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F8E8E-27CD-0053-A877-70E46C003E3B}"/>
              </a:ext>
            </a:extLst>
          </p:cNvPr>
          <p:cNvSpPr txBox="1"/>
          <p:nvPr/>
        </p:nvSpPr>
        <p:spPr>
          <a:xfrm>
            <a:off x="756908" y="8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UI Design</a:t>
            </a:r>
            <a:endParaRPr lang="en-GB" sz="1800" b="1" i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D84A9-851C-9CF6-8131-A0B4DDB0D5C0}"/>
              </a:ext>
            </a:extLst>
          </p:cNvPr>
          <p:cNvSpPr txBox="1"/>
          <p:nvPr/>
        </p:nvSpPr>
        <p:spPr>
          <a:xfrm>
            <a:off x="756908" y="4923392"/>
            <a:ext cx="8606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 User Experience (UX)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Fast Loading Time: Take advantages of Next.js sever action on content-heavy pages.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Feedback: Immediate feedback from action. </a:t>
            </a:r>
            <a:r>
              <a:rPr lang="en-US" sz="1400" dirty="0"/>
              <a:t>(</a:t>
            </a:r>
            <a:r>
              <a:rPr lang="en-US" sz="1400" i="1" dirty="0"/>
              <a:t>Buttons changing, Loading spinners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7A8947-C860-0536-670A-F6BF500A4FEE}"/>
              </a:ext>
            </a:extLst>
          </p:cNvPr>
          <p:cNvSpPr txBox="1"/>
          <p:nvPr/>
        </p:nvSpPr>
        <p:spPr>
          <a:xfrm>
            <a:off x="756908" y="1374403"/>
            <a:ext cx="8606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User Interface focus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Intuitive Navigation: Easy-to-use and clean layout with quick access to key feature.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Responsive Design: UI is designed to ensure user experience on all screen size.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Mobile Optimization: </a:t>
            </a:r>
            <a:r>
              <a:rPr lang="en-GB" sz="1600" dirty="0">
                <a:solidFill>
                  <a:srgbClr val="000000"/>
                </a:solidFill>
              </a:rPr>
              <a:t>A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djusted for smaller screens without losing functionality.</a:t>
            </a:r>
            <a:endParaRPr lang="en-US" sz="1600" dirty="0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A51D066A-8469-CE6D-0690-B5FDA7A8FB87}"/>
              </a:ext>
            </a:extLst>
          </p:cNvPr>
          <p:cNvPicPr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4532992" y="755379"/>
            <a:ext cx="4128519" cy="29126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C21407FA-E8A6-E6BF-AD2B-E06FA011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9940865" y="8327623"/>
            <a:ext cx="1700778" cy="319596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7300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9C27B9-BF41-05B4-3C04-90465BCE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935ED0-3C53-6F32-337F-85046743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D167E277-6E1A-25C6-8AB6-BF76794DF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7FE8F-40FF-A708-22B8-02088BE0F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7BD045-B0D0-350E-1DA2-A5C4DB60F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73FF4-EC59-102C-DEF7-6FDB3CBD8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682E8B-56E9-156A-EBC9-36D8E712F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8C2ADB-E13E-EB80-2B9F-8863D7BB7780}"/>
              </a:ext>
            </a:extLst>
          </p:cNvPr>
          <p:cNvSpPr txBox="1"/>
          <p:nvPr/>
        </p:nvSpPr>
        <p:spPr>
          <a:xfrm>
            <a:off x="756908" y="3141845"/>
            <a:ext cx="8606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2. Visual Elements</a:t>
            </a:r>
          </a:p>
          <a:p>
            <a:endParaRPr lang="en-GB" sz="1600" b="1" i="0" dirty="0">
              <a:effectLst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dirty="0"/>
              <a:t>Branding : Simple, modern design enhancing user engagement.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dirty="0"/>
              <a:t>Colour Scheme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vibrant and modern feel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while ensuring clarity and ease of use.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GB" sz="1600" b="0" i="0" dirty="0">
                <a:effectLst/>
              </a:rPr>
              <a:t>Icons and Graphics: Clear</a:t>
            </a:r>
            <a:r>
              <a:rPr lang="en-GB" sz="1600" dirty="0"/>
              <a:t>, visually appealing icons for user action.</a:t>
            </a:r>
            <a:endParaRPr lang="en-GB" sz="1600" b="0" i="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02A68-5567-41F9-C43C-5CF413D25A4C}"/>
              </a:ext>
            </a:extLst>
          </p:cNvPr>
          <p:cNvSpPr txBox="1"/>
          <p:nvPr/>
        </p:nvSpPr>
        <p:spPr>
          <a:xfrm>
            <a:off x="756908" y="82136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UI Design</a:t>
            </a:r>
            <a:endParaRPr lang="en-GB" sz="1800" b="1" i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55069-AD11-7A28-773B-6BEFA8CB9BF0}"/>
              </a:ext>
            </a:extLst>
          </p:cNvPr>
          <p:cNvSpPr txBox="1"/>
          <p:nvPr/>
        </p:nvSpPr>
        <p:spPr>
          <a:xfrm>
            <a:off x="756908" y="4923392"/>
            <a:ext cx="86068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3. User Experience (UX)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Fast Loading Time: Take advantages of Next.js sever action on content-heavy pages.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Feedback: Immediate feedback from action. </a:t>
            </a:r>
            <a:r>
              <a:rPr lang="en-US" sz="1400" dirty="0"/>
              <a:t>(</a:t>
            </a:r>
            <a:r>
              <a:rPr lang="en-US" sz="1400" i="1" dirty="0"/>
              <a:t>Buttons changing, Loading spinners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B70FB-0115-89E7-C698-C8DF20C199D4}"/>
              </a:ext>
            </a:extLst>
          </p:cNvPr>
          <p:cNvSpPr txBox="1"/>
          <p:nvPr/>
        </p:nvSpPr>
        <p:spPr>
          <a:xfrm>
            <a:off x="756908" y="1374403"/>
            <a:ext cx="8606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User Interface focus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Intuitive Navigation: Easy-to-use and clean layout with quick access to key feature.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Responsive Design: UI is designed to ensure user experience on all screen size.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Mobile Optimization: </a:t>
            </a:r>
            <a:r>
              <a:rPr lang="en-GB" sz="1600" dirty="0">
                <a:solidFill>
                  <a:srgbClr val="000000"/>
                </a:solidFill>
              </a:rPr>
              <a:t>A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djusted for smaller screens without losing functionality.</a:t>
            </a:r>
            <a:endParaRPr lang="en-US" sz="1600" dirty="0"/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789A7CA7-E107-91F1-4527-F6B65C8E99E1}"/>
              </a:ext>
            </a:extLst>
          </p:cNvPr>
          <p:cNvPicPr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9087232" y="755379"/>
            <a:ext cx="4128519" cy="29126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DCECCC0C-A6A4-790A-1D3B-5ACF34A6C9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9940865" y="2929813"/>
            <a:ext cx="1700778" cy="319596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7679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7D5BD0-495F-7BC0-650B-F6ED4342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EA3689-364F-CA84-9059-9EAB89053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13C03C56-66D8-2AA8-39DE-F16141AD7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0D344-DEFD-C50A-875B-A25DED011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D593FF-1EBE-1D89-7100-32AD4C088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32FD5A-1C70-1DF2-C718-F4EA01C00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E4AE2D-A08F-8299-4863-2995B45C1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8396ED-0D91-CC88-F24C-75C7D4830E03}"/>
              </a:ext>
            </a:extLst>
          </p:cNvPr>
          <p:cNvSpPr txBox="1"/>
          <p:nvPr/>
        </p:nvSpPr>
        <p:spPr>
          <a:xfrm>
            <a:off x="754017" y="919844"/>
            <a:ext cx="11318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Optimistic UI </a:t>
            </a:r>
          </a:p>
          <a:p>
            <a:pPr algn="l"/>
            <a:endParaRPr lang="en-GB" sz="1600" b="1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Instant UI Updates: UX immediate changes without waiting server responses.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Improved User Experience: Minimizes delays and provides faster action.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1600" dirty="0">
                <a:solidFill>
                  <a:srgbClr val="000000"/>
                </a:solidFill>
              </a:rPr>
              <a:t>State Management: Predict outcomes of user actions and update UI instantly.</a:t>
            </a:r>
            <a:endParaRPr lang="en-GB" sz="160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Wingdings" pitchFamily="2" charset="2"/>
              <a:buChar char="v"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</a:rPr>
              <a:t>Error Handling: UI reverts to the previous state without user confusion.</a:t>
            </a:r>
          </a:p>
          <a:p>
            <a:endParaRPr lang="en-US" sz="1600" dirty="0"/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D40F0E1-3B2F-3803-D740-1D9F1EDB5E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4936936" y="2610183"/>
            <a:ext cx="2677436" cy="1097005"/>
          </a:xfrm>
          <a:prstGeom prst="rect">
            <a:avLst/>
          </a:prstGeom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F78DAD95-4D4F-8ECA-E78D-9601FE07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56054" y="3939813"/>
            <a:ext cx="4454954" cy="2148768"/>
          </a:xfrm>
          <a:prstGeom prst="rect">
            <a:avLst/>
          </a:prstGeom>
        </p:spPr>
      </p:pic>
      <p:pic>
        <p:nvPicPr>
          <p:cNvPr id="15" name="Picture 1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307B39A-2152-E1A7-ED92-74EE758851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832745" y="3918100"/>
            <a:ext cx="3532721" cy="2148768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37BE8EB-058C-9F61-5036-7764CF8620C7}"/>
              </a:ext>
            </a:extLst>
          </p:cNvPr>
          <p:cNvCxnSpPr>
            <a:stCxn id="15" idx="0"/>
            <a:endCxn id="3" idx="3"/>
          </p:cNvCxnSpPr>
          <p:nvPr/>
        </p:nvCxnSpPr>
        <p:spPr>
          <a:xfrm rot="16200000" flipV="1">
            <a:off x="8227032" y="2546026"/>
            <a:ext cx="759414" cy="198473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8B7C0235-3C57-7215-E561-2B0F5B62A7D8}"/>
              </a:ext>
            </a:extLst>
          </p:cNvPr>
          <p:cNvCxnSpPr>
            <a:stCxn id="5" idx="0"/>
            <a:endCxn id="3" idx="1"/>
          </p:cNvCxnSpPr>
          <p:nvPr/>
        </p:nvCxnSpPr>
        <p:spPr>
          <a:xfrm rot="5400000" flipH="1" flipV="1">
            <a:off x="3469670" y="2472548"/>
            <a:ext cx="781127" cy="215340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AF969C6F-0EC5-73FB-4D98-BF5FCD926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014" y="3924642"/>
            <a:ext cx="1663362" cy="2254657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58815D3-D7EB-4B39-C309-48880F2DCB34}"/>
              </a:ext>
            </a:extLst>
          </p:cNvPr>
          <p:cNvCxnSpPr>
            <a:stCxn id="5" idx="3"/>
            <a:endCxn id="34" idx="1"/>
          </p:cNvCxnSpPr>
          <p:nvPr/>
        </p:nvCxnSpPr>
        <p:spPr>
          <a:xfrm>
            <a:off x="5011008" y="5014197"/>
            <a:ext cx="553006" cy="3777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DE9152A-9650-8B35-31E1-F1684E2FE631}"/>
              </a:ext>
            </a:extLst>
          </p:cNvPr>
          <p:cNvCxnSpPr>
            <a:stCxn id="15" idx="1"/>
            <a:endCxn id="34" idx="3"/>
          </p:cNvCxnSpPr>
          <p:nvPr/>
        </p:nvCxnSpPr>
        <p:spPr>
          <a:xfrm rot="10800000" flipV="1">
            <a:off x="7227377" y="4992483"/>
            <a:ext cx="605369" cy="5948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60EB6-CD45-F26E-1826-D782954DC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C1AC9E-AACF-7EFE-DAA1-9559EC85E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9DFFB7FD-6B67-B2CF-9ED9-17BCDB23C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C7A7C-8D5A-66C0-DA24-3B50C8FB0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892CC-4409-A9DA-3C69-0692FC8B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B90121-F096-D199-89BC-D2541DF81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E02E65-5F31-DD5B-F9D3-EDA13DA4C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6BEEE60-A9E5-7119-0152-2254B2DC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53" y="1139493"/>
            <a:ext cx="3037186" cy="2641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AF4F1-2636-8AC8-2400-4F10E2D43D44}"/>
              </a:ext>
            </a:extLst>
          </p:cNvPr>
          <p:cNvSpPr txBox="1"/>
          <p:nvPr/>
        </p:nvSpPr>
        <p:spPr>
          <a:xfrm>
            <a:off x="756015" y="78419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Design and User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E711B-503C-C8A6-7AF5-B605284F2E37}"/>
              </a:ext>
            </a:extLst>
          </p:cNvPr>
          <p:cNvSpPr txBox="1"/>
          <p:nvPr/>
        </p:nvSpPr>
        <p:spPr>
          <a:xfrm>
            <a:off x="750564" y="1289046"/>
            <a:ext cx="8393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600" b="1" i="0" dirty="0">
                <a:effectLst/>
              </a:rPr>
              <a:t>Database design</a:t>
            </a:r>
          </a:p>
          <a:p>
            <a:pPr algn="l"/>
            <a:endParaRPr lang="en-GB" sz="1600" dirty="0"/>
          </a:p>
          <a:p>
            <a:pPr algn="l"/>
            <a:r>
              <a:rPr lang="en-GB" sz="1600" dirty="0"/>
              <a:t>Structure: MySQL with Prisma ORM for efficient and scalable data handling.</a:t>
            </a:r>
          </a:p>
          <a:p>
            <a:pPr algn="l"/>
            <a:r>
              <a:rPr lang="en-GB" sz="1600" dirty="0"/>
              <a:t>Key Models:  User, Post, Likes, Comments, Stories, Followers, FollowRequest, Block.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6BDF-A65A-FAB8-4CDD-7A6541A0F980}"/>
              </a:ext>
            </a:extLst>
          </p:cNvPr>
          <p:cNvSpPr txBox="1"/>
          <p:nvPr/>
        </p:nvSpPr>
        <p:spPr>
          <a:xfrm>
            <a:off x="750565" y="2552741"/>
            <a:ext cx="8181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Clerk Integration for User Management</a:t>
            </a:r>
          </a:p>
          <a:p>
            <a:endParaRPr lang="en-US" sz="16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Used Clerk’s API endpoints to sync user data form Clerk directly into the MySQL database.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/>
              <a:t>Real-Time Data Syncing via Clerk webhooks to ensure updated user info in the database.</a:t>
            </a: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D306AC8-8F9C-9173-4A63-A860810ED2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952660" y="4143754"/>
            <a:ext cx="3404942" cy="193449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86F2674-9391-77A2-ED62-F6537D1468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073070" y="4127740"/>
            <a:ext cx="3404942" cy="1950513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8495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6A521-713B-5175-38C8-14C80AF7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3D51A5-9DEC-9097-B37A-A184CD004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93DFD374-DA0D-3FEC-D0CD-3445A01A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C044B9-047C-6CD4-6E0A-9CF680771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BFD30B-FD3F-CD40-6556-3E02B78BB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800"/>
            <a:ext cx="12190476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88D861-9C1E-7A38-2614-B9D7ECBE0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5E39C5-F2FC-706D-E947-6D28F888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B84A1A-2824-C82E-4D44-F4B127361EDF}"/>
              </a:ext>
            </a:extLst>
          </p:cNvPr>
          <p:cNvSpPr txBox="1"/>
          <p:nvPr/>
        </p:nvSpPr>
        <p:spPr>
          <a:xfrm>
            <a:off x="549468" y="68019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Full_Project_Demo.mp4">
            <a:hlinkClick r:id="" action="ppaction://media"/>
            <a:extLst>
              <a:ext uri="{FF2B5EF4-FFF2-40B4-BE49-F238E27FC236}">
                <a16:creationId xmlns:a16="http://schemas.microsoft.com/office/drawing/2014/main" id="{75C613B3-C4AA-416F-F0F6-A4A57E4F9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3831" y="1073097"/>
            <a:ext cx="8742813" cy="49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762</Words>
  <Application>Microsoft Macintosh PowerPoint</Application>
  <PresentationFormat>Widescreen</PresentationFormat>
  <Paragraphs>114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Dante (Headings)2</vt:lpstr>
      <vt:lpstr>Aptos</vt:lpstr>
      <vt:lpstr>Arial</vt:lpstr>
      <vt:lpstr>Univers</vt:lpstr>
      <vt:lpstr>Univers Light</vt:lpstr>
      <vt:lpstr>Wingdings</vt:lpstr>
      <vt:lpstr>Wingdings 2</vt:lpstr>
      <vt:lpstr>OffsetVTI</vt:lpstr>
      <vt:lpstr>ADVANCED WEB DEVELOPMENT SOCIAL MEDIA WEBSITE - KUMA</vt:lpstr>
      <vt:lpstr>ADVANCED WEB DEVELOPMENT SOCIAL MEDIA WEBSITE - KUMA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Dana Khaing</dc:creator>
  <cp:lastModifiedBy>Dana Khaing</cp:lastModifiedBy>
  <cp:revision>13</cp:revision>
  <dcterms:created xsi:type="dcterms:W3CDTF">2024-12-05T15:26:58Z</dcterms:created>
  <dcterms:modified xsi:type="dcterms:W3CDTF">2024-12-07T00:24:53Z</dcterms:modified>
</cp:coreProperties>
</file>